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0" r:id="rId3"/>
    <p:sldId id="267" r:id="rId4"/>
    <p:sldId id="273" r:id="rId5"/>
    <p:sldId id="261" r:id="rId6"/>
    <p:sldId id="263" r:id="rId7"/>
    <p:sldId id="274" r:id="rId8"/>
    <p:sldId id="262" r:id="rId9"/>
    <p:sldId id="268" r:id="rId10"/>
    <p:sldId id="284" r:id="rId11"/>
    <p:sldId id="264" r:id="rId12"/>
    <p:sldId id="276" r:id="rId13"/>
    <p:sldId id="281" r:id="rId14"/>
    <p:sldId id="277" r:id="rId15"/>
    <p:sldId id="282" r:id="rId16"/>
    <p:sldId id="269" r:id="rId17"/>
    <p:sldId id="265" r:id="rId18"/>
    <p:sldId id="266" r:id="rId19"/>
    <p:sldId id="286" r:id="rId20"/>
    <p:sldId id="285" r:id="rId21"/>
    <p:sldId id="283" r:id="rId22"/>
    <p:sldId id="272" r:id="rId23"/>
    <p:sldId id="271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8FF"/>
    <a:srgbClr val="F5FBFF"/>
    <a:srgbClr val="DFF1FF"/>
    <a:srgbClr val="E3F3FF"/>
    <a:srgbClr val="E8F5FF"/>
    <a:srgbClr val="D9EDFF"/>
    <a:srgbClr val="BA9EFF"/>
    <a:srgbClr val="AA88FF"/>
    <a:srgbClr val="8E62FF"/>
    <a:srgbClr val="6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96"/>
    <p:restoredTop sz="96327"/>
  </p:normalViewPr>
  <p:slideViewPr>
    <p:cSldViewPr snapToGrid="0" snapToObjects="1">
      <p:cViewPr varScale="1">
        <p:scale>
          <a:sx n="200" d="100"/>
          <a:sy n="200" d="100"/>
        </p:scale>
        <p:origin x="21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301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51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07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12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92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2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24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082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46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33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51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68782-1FD5-3A4F-8A08-4DA3566B80B4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0F8D-B19B-7D42-9477-360E65573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24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990FEC-51FC-2C44-89BF-021A4C3D24D1}"/>
              </a:ext>
            </a:extLst>
          </p:cNvPr>
          <p:cNvSpPr txBox="1"/>
          <p:nvPr/>
        </p:nvSpPr>
        <p:spPr>
          <a:xfrm>
            <a:off x="529868" y="1519762"/>
            <a:ext cx="8084264" cy="2342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C-5</a:t>
            </a:r>
          </a:p>
          <a:p>
            <a:pPr>
              <a:lnSpc>
                <a:spcPct val="120000"/>
              </a:lnSpc>
            </a:pPr>
            <a:r>
              <a:rPr kumimoji="1" lang="ja-JP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情報端末の内蔵カメラを用いた</a:t>
            </a:r>
            <a:endParaRPr kumimoji="1" lang="en-US" altLang="ja-JP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ja-JP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運動再現システム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55328E-A0F0-5141-8EDE-396E0AB6344C}"/>
              </a:ext>
            </a:extLst>
          </p:cNvPr>
          <p:cNvSpPr txBox="1"/>
          <p:nvPr/>
        </p:nvSpPr>
        <p:spPr>
          <a:xfrm>
            <a:off x="4623668" y="3929278"/>
            <a:ext cx="3877985" cy="906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制御工学研究室　平田　蓮</a:t>
            </a:r>
            <a:endParaRPr kumimoji="1" lang="en-US" altLang="ja-JP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指導教員　外山茂浩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6A1E49-73F9-7146-8BEB-63918293C780}"/>
              </a:ext>
            </a:extLst>
          </p:cNvPr>
          <p:cNvSpPr txBox="1"/>
          <p:nvPr/>
        </p:nvSpPr>
        <p:spPr>
          <a:xfrm>
            <a:off x="5433269" y="5465858"/>
            <a:ext cx="2861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ystem</a:t>
            </a:r>
          </a:p>
          <a:p>
            <a:r>
              <a:rPr kumimoji="1"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	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aboratory</a:t>
            </a:r>
            <a:endParaRPr kumimoji="1" lang="ja-JP" altLang="en-US" b="1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43D1F10-D5B2-5541-BEBF-7A65EBC0DC06}"/>
              </a:ext>
            </a:extLst>
          </p:cNvPr>
          <p:cNvSpPr/>
          <p:nvPr/>
        </p:nvSpPr>
        <p:spPr>
          <a:xfrm>
            <a:off x="8294950" y="5250682"/>
            <a:ext cx="638364" cy="842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101B801-5DE1-D34E-B5F1-43C2953EFB9D}"/>
              </a:ext>
            </a:extLst>
          </p:cNvPr>
          <p:cNvCxnSpPr>
            <a:cxnSpLocks/>
          </p:cNvCxnSpPr>
          <p:nvPr/>
        </p:nvCxnSpPr>
        <p:spPr>
          <a:xfrm>
            <a:off x="627233" y="3831412"/>
            <a:ext cx="787442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310254-7C6C-7141-99A1-37AECFF540CF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42AE05-1BB7-BE46-92C6-94C481470EAE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453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_r" descr="1_r">
            <a:hlinkClick r:id="" action="ppaction://media"/>
            <a:extLst>
              <a:ext uri="{FF2B5EF4-FFF2-40B4-BE49-F238E27FC236}">
                <a16:creationId xmlns:a16="http://schemas.microsoft.com/office/drawing/2014/main" id="{B38CA4C6-B2D4-E248-A383-102D6EB2EC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0127" y="2077095"/>
            <a:ext cx="4071669" cy="2290314"/>
          </a:xfrm>
          <a:prstGeom prst="rect">
            <a:avLst/>
          </a:prstGeom>
        </p:spPr>
      </p:pic>
      <p:pic>
        <p:nvPicPr>
          <p:cNvPr id="5" name="result" descr="result">
            <a:hlinkClick r:id="" action="ppaction://media"/>
            <a:extLst>
              <a:ext uri="{FF2B5EF4-FFF2-40B4-BE49-F238E27FC236}">
                <a16:creationId xmlns:a16="http://schemas.microsoft.com/office/drawing/2014/main" id="{00023620-2688-8546-B25B-25244A6A57E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8361" y="1209302"/>
            <a:ext cx="2512102" cy="403881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選手の位置推定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2477BAA-DA18-B542-AE8B-C4D1AD4432E2}"/>
              </a:ext>
            </a:extLst>
          </p:cNvPr>
          <p:cNvSpPr txBox="1"/>
          <p:nvPr/>
        </p:nvSpPr>
        <p:spPr>
          <a:xfrm>
            <a:off x="679450" y="13528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推定結果</a:t>
            </a:r>
          </a:p>
        </p:txBody>
      </p:sp>
      <p:sp>
        <p:nvSpPr>
          <p:cNvPr id="16" name="三角形 15">
            <a:extLst>
              <a:ext uri="{FF2B5EF4-FFF2-40B4-BE49-F238E27FC236}">
                <a16:creationId xmlns:a16="http://schemas.microsoft.com/office/drawing/2014/main" id="{3F6BBCF3-95FF-2145-BC4B-E55451FA96B9}"/>
              </a:ext>
            </a:extLst>
          </p:cNvPr>
          <p:cNvSpPr/>
          <p:nvPr/>
        </p:nvSpPr>
        <p:spPr>
          <a:xfrm rot="5400000">
            <a:off x="4940498" y="3030630"/>
            <a:ext cx="818484" cy="383242"/>
          </a:xfrm>
          <a:prstGeom prst="triangle">
            <a:avLst>
              <a:gd name="adj" fmla="val 49419"/>
            </a:avLst>
          </a:prstGeom>
          <a:solidFill>
            <a:srgbClr val="BA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1CB8D4-5FF2-324F-9EE3-4083C519A65E}"/>
              </a:ext>
            </a:extLst>
          </p:cNvPr>
          <p:cNvSpPr txBox="1"/>
          <p:nvPr/>
        </p:nvSpPr>
        <p:spPr>
          <a:xfrm>
            <a:off x="2525702" y="5472867"/>
            <a:ext cx="409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使用端末：</a:t>
            </a:r>
            <a:r>
              <a:rPr kumimoji="1"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iPad Pro (Apple</a:t>
            </a:r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社</a:t>
            </a:r>
            <a:r>
              <a:rPr kumimoji="1"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1" lang="ja-JP" altLang="en-US" sz="2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C25779A-4DBC-6C48-9D4F-16B5BAF85CE3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59B0B3A-DDD7-9F49-96EF-3BD2736AA1F2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87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推定位置の精度評価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1BA5BC-A463-ED47-BABE-0003514267E6}"/>
              </a:ext>
            </a:extLst>
          </p:cNvPr>
          <p:cNvSpPr txBox="1"/>
          <p:nvPr/>
        </p:nvSpPr>
        <p:spPr>
          <a:xfrm>
            <a:off x="679450" y="1352870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基準点を</a:t>
            </a:r>
            <a:r>
              <a:rPr kumimoji="1" lang="en-US" altLang="ja-JP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kumimoji="1"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つ設定</a:t>
            </a:r>
          </a:p>
        </p:txBody>
      </p:sp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975A259B-F008-E74C-8789-678089A3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570" y="2162932"/>
            <a:ext cx="3678859" cy="345768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638B097-A915-564D-BCFF-9BC52D3A9CD3}"/>
              </a:ext>
            </a:extLst>
          </p:cNvPr>
          <p:cNvSpPr txBox="1"/>
          <p:nvPr/>
        </p:nvSpPr>
        <p:spPr>
          <a:xfrm>
            <a:off x="3671752" y="230456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センターライン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783A756-B074-3346-9A17-DE096C38F1BC}"/>
              </a:ext>
            </a:extLst>
          </p:cNvPr>
          <p:cNvSpPr txBox="1"/>
          <p:nvPr/>
        </p:nvSpPr>
        <p:spPr>
          <a:xfrm>
            <a:off x="2876080" y="3200842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b="1"/>
              <a:t>左サイドライン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4548879-5891-7540-8E9B-0358AE6F59BD}"/>
              </a:ext>
            </a:extLst>
          </p:cNvPr>
          <p:cNvSpPr txBox="1"/>
          <p:nvPr/>
        </p:nvSpPr>
        <p:spPr>
          <a:xfrm>
            <a:off x="5806257" y="3200842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b="1"/>
              <a:t>右サイドライン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098AC1D-17B3-BB4E-B5D6-8AF79895253C}"/>
              </a:ext>
            </a:extLst>
          </p:cNvPr>
          <p:cNvSpPr txBox="1"/>
          <p:nvPr/>
        </p:nvSpPr>
        <p:spPr>
          <a:xfrm>
            <a:off x="3671752" y="29359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アタックライン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A0489A7-9E97-2747-B62D-CD815C207A43}"/>
              </a:ext>
            </a:extLst>
          </p:cNvPr>
          <p:cNvSpPr txBox="1"/>
          <p:nvPr/>
        </p:nvSpPr>
        <p:spPr>
          <a:xfrm>
            <a:off x="3787168" y="50531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エンドライン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EEBDC2-398B-E441-B7EE-5DD22A560509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78A1ADF-314A-7442-9D00-B8875092FBCF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430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推定位置の精度評価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1BA5BC-A463-ED47-BABE-0003514267E6}"/>
              </a:ext>
            </a:extLst>
          </p:cNvPr>
          <p:cNvSpPr txBox="1"/>
          <p:nvPr/>
        </p:nvSpPr>
        <p:spPr>
          <a:xfrm>
            <a:off x="679450" y="135287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基準点に選手がいる瞬間に注目</a:t>
            </a:r>
          </a:p>
        </p:txBody>
      </p:sp>
      <p:pic>
        <p:nvPicPr>
          <p:cNvPr id="5" name="図 4" descr="スポーツ, スポーツゲーム, 裁判所, 建物 が含まれている画像&#10;&#10;自動的に生成された説明">
            <a:extLst>
              <a:ext uri="{FF2B5EF4-FFF2-40B4-BE49-F238E27FC236}">
                <a16:creationId xmlns:a16="http://schemas.microsoft.com/office/drawing/2014/main" id="{035F6EA0-2ADD-7846-93F6-972FCCA8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83" y="2397772"/>
            <a:ext cx="4945535" cy="2763447"/>
          </a:xfrm>
          <a:prstGeom prst="rect">
            <a:avLst/>
          </a:prstGeom>
        </p:spPr>
      </p:pic>
      <p:pic>
        <p:nvPicPr>
          <p:cNvPr id="9" name="図 8" descr="スポーツゲーム, スキー, 男, ウォーキング が含まれている画像&#10;&#10;自動的に生成された説明">
            <a:extLst>
              <a:ext uri="{FF2B5EF4-FFF2-40B4-BE49-F238E27FC236}">
                <a16:creationId xmlns:a16="http://schemas.microsoft.com/office/drawing/2014/main" id="{A9B72839-4796-8D48-A9B9-E6ADC020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7" y="2145980"/>
            <a:ext cx="1921566" cy="3250649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37A514-A42F-1249-B7FA-419EC477B55F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817DFA8-3907-E84E-84FC-8170312CF882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三角形 1">
            <a:extLst>
              <a:ext uri="{FF2B5EF4-FFF2-40B4-BE49-F238E27FC236}">
                <a16:creationId xmlns:a16="http://schemas.microsoft.com/office/drawing/2014/main" id="{99D4C579-22A3-C048-A2E6-F225176C8881}"/>
              </a:ext>
            </a:extLst>
          </p:cNvPr>
          <p:cNvSpPr/>
          <p:nvPr/>
        </p:nvSpPr>
        <p:spPr>
          <a:xfrm rot="6005957">
            <a:off x="3735130" y="3118623"/>
            <a:ext cx="701789" cy="1355616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101F238F-BF95-9E43-AFBE-F8890049422E}"/>
              </a:ext>
            </a:extLst>
          </p:cNvPr>
          <p:cNvSpPr/>
          <p:nvPr/>
        </p:nvSpPr>
        <p:spPr>
          <a:xfrm rot="16805060">
            <a:off x="2533876" y="3385932"/>
            <a:ext cx="1381191" cy="530985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0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推定位置の精度評価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1BA5BC-A463-ED47-BABE-0003514267E6}"/>
              </a:ext>
            </a:extLst>
          </p:cNvPr>
          <p:cNvSpPr txBox="1"/>
          <p:nvPr/>
        </p:nvSpPr>
        <p:spPr>
          <a:xfrm>
            <a:off x="679450" y="135287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複数の地点から撮影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37A514-A42F-1249-B7FA-419EC477B55F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817DFA8-3907-E84E-84FC-8170312CF882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図形&#10;&#10;自動的に生成された説明">
            <a:extLst>
              <a:ext uri="{FF2B5EF4-FFF2-40B4-BE49-F238E27FC236}">
                <a16:creationId xmlns:a16="http://schemas.microsoft.com/office/drawing/2014/main" id="{92B3C436-BEFF-104B-A0E8-37688D1D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84" y="2172489"/>
            <a:ext cx="3922901" cy="3718501"/>
          </a:xfrm>
          <a:prstGeom prst="rect">
            <a:avLst/>
          </a:prstGeom>
        </p:spPr>
      </p:pic>
      <p:pic>
        <p:nvPicPr>
          <p:cNvPr id="16" name="グラフィックス 15" descr="ビデオ カメラ 単色塗りつぶし">
            <a:extLst>
              <a:ext uri="{FF2B5EF4-FFF2-40B4-BE49-F238E27FC236}">
                <a16:creationId xmlns:a16="http://schemas.microsoft.com/office/drawing/2014/main" id="{6AFB5B65-C8C4-7643-87C9-BAB337004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629524">
            <a:off x="2640888" y="5290682"/>
            <a:ext cx="610666" cy="610666"/>
          </a:xfrm>
          <a:prstGeom prst="rect">
            <a:avLst/>
          </a:prstGeom>
        </p:spPr>
      </p:pic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2CAB19A-E1AD-8B4D-A9D3-3617097BFA81}"/>
              </a:ext>
            </a:extLst>
          </p:cNvPr>
          <p:cNvCxnSpPr>
            <a:cxnSpLocks/>
          </p:cNvCxnSpPr>
          <p:nvPr/>
        </p:nvCxnSpPr>
        <p:spPr>
          <a:xfrm flipH="1">
            <a:off x="3280330" y="2743200"/>
            <a:ext cx="1277104" cy="2564157"/>
          </a:xfrm>
          <a:prstGeom prst="line">
            <a:avLst/>
          </a:prstGeom>
          <a:ln w="317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1A6C655-7C7E-4C4F-9F61-18E30041D2BF}"/>
              </a:ext>
            </a:extLst>
          </p:cNvPr>
          <p:cNvCxnSpPr>
            <a:cxnSpLocks/>
          </p:cNvCxnSpPr>
          <p:nvPr/>
        </p:nvCxnSpPr>
        <p:spPr>
          <a:xfrm>
            <a:off x="4557434" y="2743200"/>
            <a:ext cx="1299842" cy="2615312"/>
          </a:xfrm>
          <a:prstGeom prst="line">
            <a:avLst/>
          </a:prstGeom>
          <a:ln w="317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グラフィックス 24" descr="ビデオ カメラ 単色塗りつぶし">
            <a:extLst>
              <a:ext uri="{FF2B5EF4-FFF2-40B4-BE49-F238E27FC236}">
                <a16:creationId xmlns:a16="http://schemas.microsoft.com/office/drawing/2014/main" id="{E9354863-498B-F748-AEFF-FF2B55F99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12989">
            <a:off x="5783534" y="5286451"/>
            <a:ext cx="610666" cy="610666"/>
          </a:xfrm>
          <a:prstGeom prst="rect">
            <a:avLst/>
          </a:prstGeom>
        </p:spPr>
      </p:pic>
      <p:pic>
        <p:nvPicPr>
          <p:cNvPr id="26" name="グラフィックス 25" descr="ビデオ カメラ 単色塗りつぶし">
            <a:extLst>
              <a:ext uri="{FF2B5EF4-FFF2-40B4-BE49-F238E27FC236}">
                <a16:creationId xmlns:a16="http://schemas.microsoft.com/office/drawing/2014/main" id="{D3B9549A-8CB4-8248-AEB0-3BE5E7EE5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211984" y="5317610"/>
            <a:ext cx="610666" cy="610666"/>
          </a:xfrm>
          <a:prstGeom prst="rect">
            <a:avLst/>
          </a:prstGeom>
        </p:spPr>
      </p:pic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B5B9B7-CE0D-1646-A3ED-F318B0F749EF}"/>
              </a:ext>
            </a:extLst>
          </p:cNvPr>
          <p:cNvCxnSpPr>
            <a:cxnSpLocks/>
          </p:cNvCxnSpPr>
          <p:nvPr/>
        </p:nvCxnSpPr>
        <p:spPr>
          <a:xfrm>
            <a:off x="4557434" y="2743200"/>
            <a:ext cx="29134" cy="2564157"/>
          </a:xfrm>
          <a:prstGeom prst="line">
            <a:avLst/>
          </a:prstGeom>
          <a:ln w="317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95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精度の評価結果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F2457399-C40B-634A-A15B-56E2F1E42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622360"/>
              </p:ext>
            </p:extLst>
          </p:nvPr>
        </p:nvGraphicFramePr>
        <p:xfrm>
          <a:off x="628650" y="1329079"/>
          <a:ext cx="7886698" cy="2959918"/>
        </p:xfrm>
        <a:graphic>
          <a:graphicData uri="http://schemas.openxmlformats.org/drawingml/2006/table">
            <a:tbl>
              <a:tblPr/>
              <a:tblGrid>
                <a:gridCol w="893022">
                  <a:extLst>
                    <a:ext uri="{9D8B030D-6E8A-4147-A177-3AD203B41FA5}">
                      <a16:colId xmlns:a16="http://schemas.microsoft.com/office/drawing/2014/main" val="2709440507"/>
                    </a:ext>
                  </a:extLst>
                </a:gridCol>
                <a:gridCol w="1016811">
                  <a:extLst>
                    <a:ext uri="{9D8B030D-6E8A-4147-A177-3AD203B41FA5}">
                      <a16:colId xmlns:a16="http://schemas.microsoft.com/office/drawing/2014/main" val="39926200"/>
                    </a:ext>
                  </a:extLst>
                </a:gridCol>
                <a:gridCol w="1084997">
                  <a:extLst>
                    <a:ext uri="{9D8B030D-6E8A-4147-A177-3AD203B41FA5}">
                      <a16:colId xmlns:a16="http://schemas.microsoft.com/office/drawing/2014/main" val="3022818310"/>
                    </a:ext>
                  </a:extLst>
                </a:gridCol>
                <a:gridCol w="1009934">
                  <a:extLst>
                    <a:ext uri="{9D8B030D-6E8A-4147-A177-3AD203B41FA5}">
                      <a16:colId xmlns:a16="http://schemas.microsoft.com/office/drawing/2014/main" val="4052852865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1950755321"/>
                    </a:ext>
                  </a:extLst>
                </a:gridCol>
                <a:gridCol w="968991">
                  <a:extLst>
                    <a:ext uri="{9D8B030D-6E8A-4147-A177-3AD203B41FA5}">
                      <a16:colId xmlns:a16="http://schemas.microsoft.com/office/drawing/2014/main" val="3572510704"/>
                    </a:ext>
                  </a:extLst>
                </a:gridCol>
                <a:gridCol w="975815">
                  <a:extLst>
                    <a:ext uri="{9D8B030D-6E8A-4147-A177-3AD203B41FA5}">
                      <a16:colId xmlns:a16="http://schemas.microsoft.com/office/drawing/2014/main" val="443707506"/>
                    </a:ext>
                  </a:extLst>
                </a:gridCol>
                <a:gridCol w="954489">
                  <a:extLst>
                    <a:ext uri="{9D8B030D-6E8A-4147-A177-3AD203B41FA5}">
                      <a16:colId xmlns:a16="http://schemas.microsoft.com/office/drawing/2014/main" val="3736382343"/>
                    </a:ext>
                  </a:extLst>
                </a:gridCol>
              </a:tblGrid>
              <a:tr h="506858">
                <a:tc>
                  <a:txBody>
                    <a:bodyPr/>
                    <a:lstStyle/>
                    <a:p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カメラ位置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基準点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1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2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3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4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5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6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019003"/>
                  </a:ext>
                </a:extLst>
              </a:tr>
              <a:tr h="422325"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正面</a:t>
                      </a:r>
                      <a:endParaRPr lang="en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手前コート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0.15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(127)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0.18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(74)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0.14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(109)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0.12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(56)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0.13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(387)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0.10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(133)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755449"/>
                  </a:ext>
                </a:extLst>
              </a:tr>
              <a:tr h="42232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奥コート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0.27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(103)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0.32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(55)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0.24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(112)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0.29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(78)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0.19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(256)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0.28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(105)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219964"/>
                  </a:ext>
                </a:extLst>
              </a:tr>
              <a:tr h="422325"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左斜め</a:t>
                      </a:r>
                      <a:endParaRPr lang="en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手前コート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0.13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(34)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0.12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(21)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0.16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(25)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0.14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(15)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0.15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(106)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0.13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(43)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53555"/>
                  </a:ext>
                </a:extLst>
              </a:tr>
              <a:tr h="42232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奥コート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0.18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(36)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0.20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(23)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0.25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(18)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0.32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(19)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0.23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(89)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0.28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(38)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87656"/>
                  </a:ext>
                </a:extLst>
              </a:tr>
              <a:tr h="422325"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右斜め</a:t>
                      </a:r>
                      <a:endParaRPr lang="en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手前コート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0.17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(23)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0.15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(19)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0.13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(37)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0.13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(20)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0.14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(98)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0.14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(46)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61711"/>
                  </a:ext>
                </a:extLst>
              </a:tr>
              <a:tr h="34143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iragino Sans" panose="020B0400000000000000" pitchFamily="34" charset="-128"/>
                          <a:ea typeface="Hiragino Sans" panose="020B0400000000000000" pitchFamily="34" charset="-128"/>
                        </a:rPr>
                        <a:t>奥コート</a:t>
                      </a:r>
                      <a:endParaRPr lang="ja-JP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0.25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(18)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0.30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(22)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0.16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(33)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0.22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(25)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0.22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(85)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0.27 </a:t>
                      </a:r>
                      <a:r>
                        <a:rPr lang="en-US" altLang="ja-JP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(38)</a:t>
                      </a:r>
                      <a:endParaRPr lang="ja-JP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4172" marR="14172" marT="0" marB="14172" anchor="ctr" anchorCtr="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262474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070B20-0850-404D-8AFD-4C25FA48684F}"/>
              </a:ext>
            </a:extLst>
          </p:cNvPr>
          <p:cNvSpPr txBox="1"/>
          <p:nvPr/>
        </p:nvSpPr>
        <p:spPr>
          <a:xfrm>
            <a:off x="679450" y="4822518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カメラとコートの中心の距離：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20m</a:t>
            </a:r>
            <a:endParaRPr kumimoji="1" lang="ja-JP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93908BE-41A7-2547-904C-A458152BB3E0}"/>
              </a:ext>
            </a:extLst>
          </p:cNvPr>
          <p:cNvSpPr txBox="1"/>
          <p:nvPr/>
        </p:nvSpPr>
        <p:spPr>
          <a:xfrm>
            <a:off x="679450" y="4366721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誤差の平均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[m] (</a:t>
            </a:r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サンプル数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86E97F6-F9B5-CD49-B493-223849C9B8A0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106258-3B71-9444-B077-2A2DB47EE74B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2D35B0-E099-724A-8EBC-9110BEFB8774}"/>
              </a:ext>
            </a:extLst>
          </p:cNvPr>
          <p:cNvSpPr/>
          <p:nvPr/>
        </p:nvSpPr>
        <p:spPr>
          <a:xfrm>
            <a:off x="2451868" y="5300352"/>
            <a:ext cx="4240263" cy="756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/>
              <a:t>誤差は、高々</a:t>
            </a:r>
            <a:r>
              <a:rPr kumimoji="1" lang="en-US" altLang="ja-JP" sz="2400" b="1" dirty="0"/>
              <a:t>30cm</a:t>
            </a:r>
            <a:endParaRPr kumimoji="1" lang="ja-JP" altLang="en-US" sz="2400" b="1"/>
          </a:p>
        </p:txBody>
      </p:sp>
    </p:spTree>
    <p:extLst>
      <p:ext uri="{BB962C8B-B14F-4D97-AF65-F5344CB8AC3E}">
        <p14:creationId xmlns:p14="http://schemas.microsoft.com/office/powerpoint/2010/main" val="106114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距離と精度の関係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86E97F6-F9B5-CD49-B493-223849C9B8A0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106258-3B71-9444-B077-2A2DB47EE74B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144844-6F6A-EB44-B354-A44D37889B73}"/>
              </a:ext>
            </a:extLst>
          </p:cNvPr>
          <p:cNvSpPr txBox="1"/>
          <p:nvPr/>
        </p:nvSpPr>
        <p:spPr>
          <a:xfrm>
            <a:off x="3372426" y="4792906"/>
            <a:ext cx="3182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カメラと基準点の距離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[m]</a:t>
            </a:r>
            <a:endParaRPr kumimoji="1" lang="ja-JP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6920DE-322F-EC47-885D-9DEF9256677C}"/>
              </a:ext>
            </a:extLst>
          </p:cNvPr>
          <p:cNvSpPr txBox="1"/>
          <p:nvPr/>
        </p:nvSpPr>
        <p:spPr>
          <a:xfrm>
            <a:off x="890465" y="275777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平均誤差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[m]</a:t>
            </a:r>
            <a:endParaRPr kumimoji="1" lang="ja-JP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59B1386-B475-A641-A8AD-D9CE3FF37069}"/>
              </a:ext>
            </a:extLst>
          </p:cNvPr>
          <p:cNvSpPr/>
          <p:nvPr/>
        </p:nvSpPr>
        <p:spPr>
          <a:xfrm>
            <a:off x="2451868" y="5300352"/>
            <a:ext cx="4240263" cy="756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/>
              <a:t>距離が増すほど誤差も増加</a:t>
            </a:r>
          </a:p>
        </p:txBody>
      </p:sp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6B8B8D72-1894-7049-89DB-EE6362EB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269" y="1281357"/>
            <a:ext cx="4470594" cy="33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9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推定位置の精度評価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4FE427-9ABD-E040-B3A3-410D9FC1B9E2}"/>
              </a:ext>
            </a:extLst>
          </p:cNvPr>
          <p:cNvSpPr txBox="1"/>
          <p:nvPr/>
        </p:nvSpPr>
        <p:spPr>
          <a:xfrm>
            <a:off x="679450" y="135287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推定点の分布</a:t>
            </a:r>
          </a:p>
        </p:txBody>
      </p:sp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D5CB01A8-BE14-DE4D-B65D-A93B537B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43" y="1937645"/>
            <a:ext cx="3609331" cy="270699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D6706A8-9365-874C-B499-7492C5D11E41}"/>
              </a:ext>
            </a:extLst>
          </p:cNvPr>
          <p:cNvSpPr txBox="1"/>
          <p:nvPr/>
        </p:nvSpPr>
        <p:spPr>
          <a:xfrm>
            <a:off x="2156777" y="4776597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射影変換でコートが縦に引き伸ばされる</a:t>
            </a:r>
            <a:endParaRPr kumimoji="1" lang="en-US" altLang="ja-JP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43A100-A965-2542-8CF3-B0FC544BB1ED}"/>
              </a:ext>
            </a:extLst>
          </p:cNvPr>
          <p:cNvSpPr txBox="1"/>
          <p:nvPr/>
        </p:nvSpPr>
        <p:spPr>
          <a:xfrm>
            <a:off x="1678911" y="20388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カメラから見て奥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DCEE2C-4375-5E4C-B073-F24348FE1831}"/>
              </a:ext>
            </a:extLst>
          </p:cNvPr>
          <p:cNvSpPr txBox="1"/>
          <p:nvPr/>
        </p:nvSpPr>
        <p:spPr>
          <a:xfrm>
            <a:off x="1487363" y="419066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カメラから見て手前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EFAD1D7-C093-444E-894A-763D9E659003}"/>
              </a:ext>
            </a:extLst>
          </p:cNvPr>
          <p:cNvCxnSpPr>
            <a:cxnSpLocks/>
          </p:cNvCxnSpPr>
          <p:nvPr/>
        </p:nvCxnSpPr>
        <p:spPr>
          <a:xfrm>
            <a:off x="3441215" y="2408214"/>
            <a:ext cx="0" cy="1689136"/>
          </a:xfrm>
          <a:prstGeom prst="straightConnector1">
            <a:avLst/>
          </a:prstGeom>
          <a:ln w="66675">
            <a:solidFill>
              <a:srgbClr val="BA9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8037D79-4038-1B40-8BEF-86B6724F019A}"/>
              </a:ext>
            </a:extLst>
          </p:cNvPr>
          <p:cNvSpPr txBox="1"/>
          <p:nvPr/>
        </p:nvSpPr>
        <p:spPr>
          <a:xfrm>
            <a:off x="1273660" y="5542086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画像内の左右の誤差より上下の誤差が大きく現れている</a:t>
            </a:r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8F8D0E2D-D35F-5646-9663-0D67C06A4D49}"/>
              </a:ext>
            </a:extLst>
          </p:cNvPr>
          <p:cNvSpPr/>
          <p:nvPr/>
        </p:nvSpPr>
        <p:spPr>
          <a:xfrm rot="10800000">
            <a:off x="4276032" y="5261356"/>
            <a:ext cx="562806" cy="208529"/>
          </a:xfrm>
          <a:prstGeom prst="triangle">
            <a:avLst>
              <a:gd name="adj" fmla="val 49419"/>
            </a:avLst>
          </a:prstGeom>
          <a:solidFill>
            <a:srgbClr val="BA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A1F12D-8403-484F-9228-7CD4595DEE0D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CE874FF-CC7D-F849-8E06-97BAF72F0301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052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まとめ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E4A223-29B1-0549-93F5-254DF2E0E79D}"/>
              </a:ext>
            </a:extLst>
          </p:cNvPr>
          <p:cNvSpPr txBox="1"/>
          <p:nvPr/>
        </p:nvSpPr>
        <p:spPr>
          <a:xfrm>
            <a:off x="679450" y="1913348"/>
            <a:ext cx="7879080" cy="2808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・射影変換を用いて情報端末で撮影した映像と、</a:t>
            </a:r>
            <a:endParaRPr kumimoji="1" lang="en-US" altLang="ja-JP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　コートの写っている場所から自動で選手の位置を推定</a:t>
            </a:r>
            <a:endParaRPr kumimoji="1" lang="en-US" altLang="ja-JP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・このアルゴリズムを用いて得られる選手の位置</a:t>
            </a:r>
            <a:endParaRPr kumimoji="1" lang="en-US" altLang="ja-JP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　の精度を評価</a:t>
            </a:r>
            <a:endParaRPr kumimoji="1" lang="en-US" altLang="ja-JP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・推定位置の誤差の平均は</a:t>
            </a:r>
            <a:r>
              <a:rPr kumimoji="1"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0.194m</a:t>
            </a:r>
            <a:endParaRPr kumimoji="1" lang="ja-JP" altLang="en-US" sz="2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DAFCAA-4280-1D44-96D4-FFC8CEA7DA87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94EBEFC-99AB-164B-A960-356CAFC7C34B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6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今後の展望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7DD130C-5379-5942-9A3B-3DCC6EB762AD}"/>
              </a:ext>
            </a:extLst>
          </p:cNvPr>
          <p:cNvSpPr txBox="1"/>
          <p:nvPr/>
        </p:nvSpPr>
        <p:spPr>
          <a:xfrm>
            <a:off x="679450" y="1798393"/>
            <a:ext cx="7725192" cy="326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・三次元姿勢推定を用いたバレーボールの試合</a:t>
            </a:r>
            <a:endParaRPr kumimoji="1"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　の三次元再現</a:t>
            </a:r>
            <a:endParaRPr kumimoji="1"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・空中にいる選手の位置推定</a:t>
            </a:r>
            <a:endParaRPr kumimoji="1"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・ボールの位置の推定</a:t>
            </a:r>
            <a:endParaRPr kumimoji="1"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・プレイの解析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AA6C136-022D-6D41-891A-EBF30548E443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2C88F5B-A651-DC43-84E1-89CA1A1D75ED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99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選手の位置推定</a:t>
            </a:r>
          </a:p>
        </p:txBody>
      </p:sp>
      <p:pic>
        <p:nvPicPr>
          <p:cNvPr id="8" name="図 7" descr="スポーツ, スポーツゲーム, 屋内, 建物 が含まれている画像&#10;&#10;自動的に生成された説明">
            <a:extLst>
              <a:ext uri="{FF2B5EF4-FFF2-40B4-BE49-F238E27FC236}">
                <a16:creationId xmlns:a16="http://schemas.microsoft.com/office/drawing/2014/main" id="{7B04DA26-6943-D24B-95CC-9059024E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079747"/>
            <a:ext cx="4071669" cy="2290314"/>
          </a:xfrm>
          <a:prstGeom prst="rect">
            <a:avLst/>
          </a:prstGeom>
        </p:spPr>
      </p:pic>
      <p:pic>
        <p:nvPicPr>
          <p:cNvPr id="10" name="図 9" descr="アーチェリー, テーブル, カラフル, 男 が含まれている画像&#10;&#10;自動的に生成された説明">
            <a:extLst>
              <a:ext uri="{FF2B5EF4-FFF2-40B4-BE49-F238E27FC236}">
                <a16:creationId xmlns:a16="http://schemas.microsoft.com/office/drawing/2014/main" id="{43374FF8-0C68-1044-B13C-C8DCFF93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93505" y="1966810"/>
            <a:ext cx="4025900" cy="251618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2477BAA-DA18-B542-AE8B-C4D1AD4432E2}"/>
              </a:ext>
            </a:extLst>
          </p:cNvPr>
          <p:cNvSpPr txBox="1"/>
          <p:nvPr/>
        </p:nvSpPr>
        <p:spPr>
          <a:xfrm>
            <a:off x="679450" y="13528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射影変換</a:t>
            </a:r>
          </a:p>
        </p:txBody>
      </p:sp>
      <p:sp>
        <p:nvSpPr>
          <p:cNvPr id="16" name="三角形 15">
            <a:extLst>
              <a:ext uri="{FF2B5EF4-FFF2-40B4-BE49-F238E27FC236}">
                <a16:creationId xmlns:a16="http://schemas.microsoft.com/office/drawing/2014/main" id="{3F6BBCF3-95FF-2145-BC4B-E55451FA96B9}"/>
              </a:ext>
            </a:extLst>
          </p:cNvPr>
          <p:cNvSpPr/>
          <p:nvPr/>
        </p:nvSpPr>
        <p:spPr>
          <a:xfrm rot="5400000">
            <a:off x="4940498" y="3033283"/>
            <a:ext cx="818484" cy="383242"/>
          </a:xfrm>
          <a:prstGeom prst="triangle">
            <a:avLst>
              <a:gd name="adj" fmla="val 49419"/>
            </a:avLst>
          </a:prstGeom>
          <a:solidFill>
            <a:srgbClr val="BA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EE328-2A5B-D94A-9716-DE1465BEDB95}"/>
              </a:ext>
            </a:extLst>
          </p:cNvPr>
          <p:cNvSpPr txBox="1"/>
          <p:nvPr/>
        </p:nvSpPr>
        <p:spPr>
          <a:xfrm>
            <a:off x="1709678" y="547419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コートの形が実際と一致するように変換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25069CF-403A-B54A-98D2-4A327419433A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FE72451-DB72-F04A-A91C-F74AF6E274FF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26DAD8B-6EA7-7A47-BBE0-C4F2357125D5}"/>
              </a:ext>
            </a:extLst>
          </p:cNvPr>
          <p:cNvSpPr/>
          <p:nvPr/>
        </p:nvSpPr>
        <p:spPr>
          <a:xfrm>
            <a:off x="968188" y="3111443"/>
            <a:ext cx="3334871" cy="1026114"/>
          </a:xfrm>
          <a:custGeom>
            <a:avLst/>
            <a:gdLst>
              <a:gd name="connsiteX0" fmla="*/ 1067490 w 3334871"/>
              <a:gd name="connsiteY0" fmla="*/ 0 h 1026114"/>
              <a:gd name="connsiteX1" fmla="*/ 0 w 3334871"/>
              <a:gd name="connsiteY1" fmla="*/ 988876 h 1026114"/>
              <a:gd name="connsiteX2" fmla="*/ 3334871 w 3334871"/>
              <a:gd name="connsiteY2" fmla="*/ 1026114 h 1026114"/>
              <a:gd name="connsiteX3" fmla="*/ 2201180 w 3334871"/>
              <a:gd name="connsiteY3" fmla="*/ 24825 h 1026114"/>
              <a:gd name="connsiteX4" fmla="*/ 1067490 w 3334871"/>
              <a:gd name="connsiteY4" fmla="*/ 0 h 102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4871" h="1026114">
                <a:moveTo>
                  <a:pt x="1067490" y="0"/>
                </a:moveTo>
                <a:lnTo>
                  <a:pt x="0" y="988876"/>
                </a:lnTo>
                <a:lnTo>
                  <a:pt x="3334871" y="1026114"/>
                </a:lnTo>
                <a:lnTo>
                  <a:pt x="2201180" y="24825"/>
                </a:lnTo>
                <a:lnTo>
                  <a:pt x="1067490" y="0"/>
                </a:lnTo>
                <a:close/>
              </a:path>
            </a:pathLst>
          </a:custGeom>
          <a:solidFill>
            <a:srgbClr val="FF0000">
              <a:alpha val="3813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D7874E0-3FF2-B749-8C61-A2C38A218476}"/>
              </a:ext>
            </a:extLst>
          </p:cNvPr>
          <p:cNvSpPr/>
          <p:nvPr/>
        </p:nvSpPr>
        <p:spPr>
          <a:xfrm>
            <a:off x="6449291" y="1738745"/>
            <a:ext cx="1510145" cy="2992582"/>
          </a:xfrm>
          <a:prstGeom prst="rect">
            <a:avLst/>
          </a:prstGeom>
          <a:solidFill>
            <a:srgbClr val="FF0000">
              <a:alpha val="5375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79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189AAA7-4346-9A46-A21A-B169347B6D00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8A62E1-8788-F94E-97E0-24B8639F1593}"/>
              </a:ext>
            </a:extLst>
          </p:cNvPr>
          <p:cNvSpPr txBox="1"/>
          <p:nvPr/>
        </p:nvSpPr>
        <p:spPr>
          <a:xfrm>
            <a:off x="679450" y="15240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スポーツ指導の遷移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26F99F0-C3C3-644A-99AF-651FF44A86A8}"/>
              </a:ext>
            </a:extLst>
          </p:cNvPr>
          <p:cNvSpPr/>
          <p:nvPr/>
        </p:nvSpPr>
        <p:spPr>
          <a:xfrm>
            <a:off x="926332" y="2567920"/>
            <a:ext cx="3375212" cy="74631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/>
              <a:t>感覚的な指導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AAEE747-F71B-0844-82DA-7066BE3DA67F}"/>
              </a:ext>
            </a:extLst>
          </p:cNvPr>
          <p:cNvSpPr/>
          <p:nvPr/>
        </p:nvSpPr>
        <p:spPr>
          <a:xfrm>
            <a:off x="926332" y="4345469"/>
            <a:ext cx="3375212" cy="74631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/>
              <a:t>定量的な指導</a:t>
            </a:r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80372BB3-DB8C-F745-9052-956BCA71B844}"/>
              </a:ext>
            </a:extLst>
          </p:cNvPr>
          <p:cNvSpPr/>
          <p:nvPr/>
        </p:nvSpPr>
        <p:spPr>
          <a:xfrm rot="10800000">
            <a:off x="2077539" y="3638229"/>
            <a:ext cx="1156447" cy="383242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98EB94-3364-D146-AAFA-BDC5A421EDB7}"/>
              </a:ext>
            </a:extLst>
          </p:cNvPr>
          <p:cNvSpPr txBox="1"/>
          <p:nvPr/>
        </p:nvSpPr>
        <p:spPr>
          <a:xfrm>
            <a:off x="4473138" y="2741021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指導者の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目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に基づく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B382CA6-579E-F04C-B052-E2A87592A7B8}"/>
              </a:ext>
            </a:extLst>
          </p:cNvPr>
          <p:cNvSpPr txBox="1"/>
          <p:nvPr/>
        </p:nvSpPr>
        <p:spPr>
          <a:xfrm>
            <a:off x="4473138" y="4518570"/>
            <a:ext cx="425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機械の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目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で選手の動きをデータ化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846F34-0C9D-0242-8BB6-885268A9C16B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6024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射影変換</a:t>
            </a:r>
          </a:p>
        </p:txBody>
      </p:sp>
      <p:sp>
        <p:nvSpPr>
          <p:cNvPr id="16" name="三角形 15">
            <a:extLst>
              <a:ext uri="{FF2B5EF4-FFF2-40B4-BE49-F238E27FC236}">
                <a16:creationId xmlns:a16="http://schemas.microsoft.com/office/drawing/2014/main" id="{3F6BBCF3-95FF-2145-BC4B-E55451FA96B9}"/>
              </a:ext>
            </a:extLst>
          </p:cNvPr>
          <p:cNvSpPr/>
          <p:nvPr/>
        </p:nvSpPr>
        <p:spPr>
          <a:xfrm rot="5400000">
            <a:off x="4162758" y="3838080"/>
            <a:ext cx="818484" cy="383242"/>
          </a:xfrm>
          <a:prstGeom prst="triangle">
            <a:avLst>
              <a:gd name="adj" fmla="val 49419"/>
            </a:avLst>
          </a:prstGeom>
          <a:solidFill>
            <a:srgbClr val="BA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25069CF-403A-B54A-98D2-4A327419433A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FE72451-DB72-F04A-A91C-F74AF6E274FF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26DAD8B-6EA7-7A47-BBE0-C4F2357125D5}"/>
              </a:ext>
            </a:extLst>
          </p:cNvPr>
          <p:cNvSpPr/>
          <p:nvPr/>
        </p:nvSpPr>
        <p:spPr>
          <a:xfrm rot="-60000">
            <a:off x="1637797" y="4884701"/>
            <a:ext cx="1943548" cy="598015"/>
          </a:xfrm>
          <a:custGeom>
            <a:avLst/>
            <a:gdLst>
              <a:gd name="connsiteX0" fmla="*/ 1067490 w 3334871"/>
              <a:gd name="connsiteY0" fmla="*/ 0 h 1026114"/>
              <a:gd name="connsiteX1" fmla="*/ 0 w 3334871"/>
              <a:gd name="connsiteY1" fmla="*/ 988876 h 1026114"/>
              <a:gd name="connsiteX2" fmla="*/ 3334871 w 3334871"/>
              <a:gd name="connsiteY2" fmla="*/ 1026114 h 1026114"/>
              <a:gd name="connsiteX3" fmla="*/ 2201180 w 3334871"/>
              <a:gd name="connsiteY3" fmla="*/ 24825 h 1026114"/>
              <a:gd name="connsiteX4" fmla="*/ 1067490 w 3334871"/>
              <a:gd name="connsiteY4" fmla="*/ 0 h 102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4871" h="1026114">
                <a:moveTo>
                  <a:pt x="1067490" y="0"/>
                </a:moveTo>
                <a:lnTo>
                  <a:pt x="0" y="988876"/>
                </a:lnTo>
                <a:lnTo>
                  <a:pt x="3334871" y="1026114"/>
                </a:lnTo>
                <a:lnTo>
                  <a:pt x="2201180" y="24825"/>
                </a:lnTo>
                <a:lnTo>
                  <a:pt x="1067490" y="0"/>
                </a:lnTo>
                <a:close/>
              </a:path>
            </a:pathLst>
          </a:custGeom>
          <a:solidFill>
            <a:srgbClr val="FF0000">
              <a:alpha val="3813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D7874E0-3FF2-B749-8C61-A2C38A218476}"/>
              </a:ext>
            </a:extLst>
          </p:cNvPr>
          <p:cNvSpPr/>
          <p:nvPr/>
        </p:nvSpPr>
        <p:spPr>
          <a:xfrm>
            <a:off x="5557587" y="2575455"/>
            <a:ext cx="1944807" cy="2908492"/>
          </a:xfrm>
          <a:prstGeom prst="rect">
            <a:avLst/>
          </a:prstGeom>
          <a:solidFill>
            <a:srgbClr val="FF0000">
              <a:alpha val="5375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C76F7B-A9B4-D842-8B8C-D6BD43E57273}"/>
              </a:ext>
            </a:extLst>
          </p:cNvPr>
          <p:cNvSpPr txBox="1"/>
          <p:nvPr/>
        </p:nvSpPr>
        <p:spPr>
          <a:xfrm>
            <a:off x="679450" y="1492547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縦に引き伸ばされる様子</a:t>
            </a:r>
          </a:p>
        </p:txBody>
      </p:sp>
    </p:spTree>
    <p:extLst>
      <p:ext uri="{BB962C8B-B14F-4D97-AF65-F5344CB8AC3E}">
        <p14:creationId xmlns:p14="http://schemas.microsoft.com/office/powerpoint/2010/main" val="35982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定量的な指導の例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09436A-AF55-7245-BF2C-89AD25F78341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5095A7-FC6A-8743-8B9E-FD9836DC79F1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190871-A8D2-0643-BC03-BE17BF97C37E}"/>
              </a:ext>
            </a:extLst>
          </p:cNvPr>
          <p:cNvSpPr txBox="1"/>
          <p:nvPr/>
        </p:nvSpPr>
        <p:spPr>
          <a:xfrm>
            <a:off x="679450" y="144145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選手の位置情報に基づいた指導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BDABC1E-65BB-664B-BD15-A6F4EF65651F}"/>
              </a:ext>
            </a:extLst>
          </p:cNvPr>
          <p:cNvSpPr txBox="1"/>
          <p:nvPr/>
        </p:nvSpPr>
        <p:spPr>
          <a:xfrm>
            <a:off x="679450" y="2171987"/>
            <a:ext cx="6596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・相手の攻撃に対するディフェンス位置の把握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A4AEB4-F64D-564F-B53A-A091803D3423}"/>
              </a:ext>
            </a:extLst>
          </p:cNvPr>
          <p:cNvSpPr txBox="1"/>
          <p:nvPr/>
        </p:nvSpPr>
        <p:spPr>
          <a:xfrm>
            <a:off x="679450" y="324358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・相手のディフェンス位置に基づいた攻撃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65D7CC-9D7E-9146-9663-1506F903AA60}"/>
              </a:ext>
            </a:extLst>
          </p:cNvPr>
          <p:cNvSpPr txBox="1"/>
          <p:nvPr/>
        </p:nvSpPr>
        <p:spPr>
          <a:xfrm>
            <a:off x="992093" y="2669916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相手のサーブやスパイクに対して適切な陣形が組めているか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D93079-2EB7-8648-B10E-328C89797A8F}"/>
              </a:ext>
            </a:extLst>
          </p:cNvPr>
          <p:cNvSpPr txBox="1"/>
          <p:nvPr/>
        </p:nvSpPr>
        <p:spPr>
          <a:xfrm>
            <a:off x="992092" y="3679956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各相手チームの陣形の傾向に基づいて、有効な攻撃を選択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9521E0-001B-8F4F-8F1D-F4657C593C6B}"/>
              </a:ext>
            </a:extLst>
          </p:cNvPr>
          <p:cNvSpPr txBox="1"/>
          <p:nvPr/>
        </p:nvSpPr>
        <p:spPr>
          <a:xfrm>
            <a:off x="679450" y="425317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・コート内での各選手のエリア確認</a:t>
            </a:r>
          </a:p>
        </p:txBody>
      </p:sp>
    </p:spTree>
    <p:extLst>
      <p:ext uri="{BB962C8B-B14F-4D97-AF65-F5344CB8AC3E}">
        <p14:creationId xmlns:p14="http://schemas.microsoft.com/office/powerpoint/2010/main" val="80995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関連研究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866B5A-7504-8C45-8EA0-C4E9FFE05882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DAD303-E238-7049-9B55-8EC90FBA0379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451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244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</a:rPr>
              <a:t>VideoPose3D</a:t>
            </a:r>
            <a:endParaRPr kumimoji="1" lang="ja-JP" altLang="en-US" sz="3200" b="1">
              <a:solidFill>
                <a:schemeClr val="bg1"/>
              </a:solidFill>
            </a:endParaRPr>
          </a:p>
        </p:txBody>
      </p:sp>
      <p:pic>
        <p:nvPicPr>
          <p:cNvPr id="7" name="図 6" descr="スポーツ, スポーツゲーム, 女性, 再生 が含まれている画像&#10;&#10;自動的に生成された説明">
            <a:extLst>
              <a:ext uri="{FF2B5EF4-FFF2-40B4-BE49-F238E27FC236}">
                <a16:creationId xmlns:a16="http://schemas.microsoft.com/office/drawing/2014/main" id="{A3B6089F-6CEE-4141-85DC-AB55F701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2139950"/>
            <a:ext cx="7378700" cy="25781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09436A-AF55-7245-BF2C-89AD25F78341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55095A7-FC6A-8743-8B9E-FD9836DC79F1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379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グラフ, 散布図&#10;&#10;自動的に生成された説明">
            <a:extLst>
              <a:ext uri="{FF2B5EF4-FFF2-40B4-BE49-F238E27FC236}">
                <a16:creationId xmlns:a16="http://schemas.microsoft.com/office/drawing/2014/main" id="{63D2C2EE-849C-7F43-9E68-3474676B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62" y="1209301"/>
            <a:ext cx="2516188" cy="40259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選手の位置推定</a:t>
            </a:r>
          </a:p>
        </p:txBody>
      </p:sp>
      <p:pic>
        <p:nvPicPr>
          <p:cNvPr id="8" name="図 7" descr="スポーツ, スポーツゲーム, 屋内, 建物 が含まれている画像&#10;&#10;自動的に生成された説明">
            <a:extLst>
              <a:ext uri="{FF2B5EF4-FFF2-40B4-BE49-F238E27FC236}">
                <a16:creationId xmlns:a16="http://schemas.microsoft.com/office/drawing/2014/main" id="{7B04DA26-6943-D24B-95CC-9059024EC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2077094"/>
            <a:ext cx="4071669" cy="229031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2477BAA-DA18-B542-AE8B-C4D1AD4432E2}"/>
              </a:ext>
            </a:extLst>
          </p:cNvPr>
          <p:cNvSpPr txBox="1"/>
          <p:nvPr/>
        </p:nvSpPr>
        <p:spPr>
          <a:xfrm>
            <a:off x="679450" y="13528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推定結果</a:t>
            </a:r>
          </a:p>
        </p:txBody>
      </p:sp>
      <p:sp>
        <p:nvSpPr>
          <p:cNvPr id="16" name="三角形 15">
            <a:extLst>
              <a:ext uri="{FF2B5EF4-FFF2-40B4-BE49-F238E27FC236}">
                <a16:creationId xmlns:a16="http://schemas.microsoft.com/office/drawing/2014/main" id="{3F6BBCF3-95FF-2145-BC4B-E55451FA96B9}"/>
              </a:ext>
            </a:extLst>
          </p:cNvPr>
          <p:cNvSpPr/>
          <p:nvPr/>
        </p:nvSpPr>
        <p:spPr>
          <a:xfrm rot="5400000">
            <a:off x="4940498" y="3030630"/>
            <a:ext cx="818484" cy="383242"/>
          </a:xfrm>
          <a:prstGeom prst="triangle">
            <a:avLst>
              <a:gd name="adj" fmla="val 49419"/>
            </a:avLst>
          </a:prstGeom>
          <a:solidFill>
            <a:srgbClr val="BA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1CB8D4-5FF2-324F-9EE3-4083C519A65E}"/>
              </a:ext>
            </a:extLst>
          </p:cNvPr>
          <p:cNvSpPr txBox="1"/>
          <p:nvPr/>
        </p:nvSpPr>
        <p:spPr>
          <a:xfrm>
            <a:off x="2525702" y="5472867"/>
            <a:ext cx="409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使用端末：</a:t>
            </a:r>
            <a:r>
              <a:rPr kumimoji="1"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iPad Pro (Apple</a:t>
            </a:r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社</a:t>
            </a:r>
            <a:r>
              <a:rPr kumimoji="1"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1" lang="ja-JP" altLang="en-US" sz="2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C25779A-4DBC-6C48-9D4F-16B5BAF85CE3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59B0B3A-DDD7-9F49-96EF-3BD2736AA1F2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5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スポーツ教育の現状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8A62E1-8788-F94E-97E0-24B8639F1593}"/>
              </a:ext>
            </a:extLst>
          </p:cNvPr>
          <p:cNvSpPr txBox="1"/>
          <p:nvPr/>
        </p:nvSpPr>
        <p:spPr>
          <a:xfrm>
            <a:off x="679450" y="1631263"/>
            <a:ext cx="2117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Volley</a:t>
            </a:r>
            <a:endParaRPr kumimoji="1" lang="ja-JP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C5928A2-79F8-BE49-A45E-84011744F952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C386F0E-C81B-B942-B4C9-A16561B7088B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1318DD-FF99-184C-A748-C0CB2D35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0" y="1324432"/>
            <a:ext cx="4677718" cy="3180848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08E9AE7-584D-CF4E-AD36-25EB10314B29}"/>
              </a:ext>
            </a:extLst>
          </p:cNvPr>
          <p:cNvSpPr txBox="1"/>
          <p:nvPr/>
        </p:nvSpPr>
        <p:spPr>
          <a:xfrm>
            <a:off x="1000898" y="4509505"/>
            <a:ext cx="6059672" cy="809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専門家がリアルタイムに選手の動きを入力</a:t>
            </a:r>
            <a:endParaRPr kumimoji="1" lang="en-US" altLang="ja-JP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→後からプレイの決定率や、選手の位置を見直せる</a:t>
            </a:r>
          </a:p>
        </p:txBody>
      </p:sp>
    </p:spTree>
    <p:extLst>
      <p:ext uri="{BB962C8B-B14F-4D97-AF65-F5344CB8AC3E}">
        <p14:creationId xmlns:p14="http://schemas.microsoft.com/office/powerpoint/2010/main" val="25591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スポーツ教育の現状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808AEC-CBE0-6D4C-BDAD-743AEDF86CC5}"/>
              </a:ext>
            </a:extLst>
          </p:cNvPr>
          <p:cNvSpPr txBox="1"/>
          <p:nvPr/>
        </p:nvSpPr>
        <p:spPr>
          <a:xfrm>
            <a:off x="1592267" y="2429312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入力例：</a:t>
            </a:r>
            <a:r>
              <a:rPr kumimoji="1"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15S.14#K1a26P4.17+14Q15#K3a25E</a:t>
            </a:r>
            <a:endParaRPr kumimoji="1" lang="ja-JP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E06C6E-C64F-8A46-960E-36D08C7E28C5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697304-A4A0-AD4E-8A77-ABE0149FE620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E0E3EEB-57AF-844C-B592-FA1E5AC9ACB4}"/>
              </a:ext>
            </a:extLst>
          </p:cNvPr>
          <p:cNvSpPr txBox="1"/>
          <p:nvPr/>
        </p:nvSpPr>
        <p:spPr>
          <a:xfrm>
            <a:off x="679450" y="1517650"/>
            <a:ext cx="2955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Volley</a:t>
            </a: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の欠点</a:t>
            </a:r>
            <a:endParaRPr kumimoji="1"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1B0F9E-1E9C-AD40-B062-8E185FBFCB78}"/>
              </a:ext>
            </a:extLst>
          </p:cNvPr>
          <p:cNvSpPr txBox="1"/>
          <p:nvPr/>
        </p:nvSpPr>
        <p:spPr>
          <a:xfrm>
            <a:off x="1028263" y="204087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・複雑な入力コマンド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975444-7E9B-B847-BA38-4FE2DCEC0A6D}"/>
              </a:ext>
            </a:extLst>
          </p:cNvPr>
          <p:cNvSpPr txBox="1"/>
          <p:nvPr/>
        </p:nvSpPr>
        <p:spPr>
          <a:xfrm>
            <a:off x="1028263" y="290038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・瞬間的なプレイの判断の要求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BFAC5A-04C5-A44D-9192-53313FCCB24C}"/>
              </a:ext>
            </a:extLst>
          </p:cNvPr>
          <p:cNvSpPr txBox="1"/>
          <p:nvPr/>
        </p:nvSpPr>
        <p:spPr>
          <a:xfrm>
            <a:off x="1028263" y="342443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・選手の位置の精度の低さ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94A1440-9B41-3842-B4FE-DADD2759ECBB}"/>
              </a:ext>
            </a:extLst>
          </p:cNvPr>
          <p:cNvSpPr txBox="1"/>
          <p:nvPr/>
        </p:nvSpPr>
        <p:spPr>
          <a:xfrm>
            <a:off x="1592267" y="3885462"/>
            <a:ext cx="2517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最小単位：</a:t>
            </a:r>
            <a:r>
              <a:rPr kumimoji="1"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1.5m</a:t>
            </a:r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四方</a:t>
            </a:r>
          </a:p>
        </p:txBody>
      </p:sp>
      <p:pic>
        <p:nvPicPr>
          <p:cNvPr id="17" name="図 16" descr="図形&#10;&#10;自動的に生成された説明">
            <a:extLst>
              <a:ext uri="{FF2B5EF4-FFF2-40B4-BE49-F238E27FC236}">
                <a16:creationId xmlns:a16="http://schemas.microsoft.com/office/drawing/2014/main" id="{ABD5CF00-21FD-AA41-9CA1-2EEC4584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85" y="3128499"/>
            <a:ext cx="2763044" cy="2699929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2554ABD-3942-1C4B-92A7-0FA267D1BABF}"/>
              </a:ext>
            </a:extLst>
          </p:cNvPr>
          <p:cNvSpPr/>
          <p:nvPr/>
        </p:nvSpPr>
        <p:spPr>
          <a:xfrm>
            <a:off x="6196664" y="3460706"/>
            <a:ext cx="701591" cy="696799"/>
          </a:xfrm>
          <a:prstGeom prst="rect">
            <a:avLst/>
          </a:prstGeom>
          <a:solidFill>
            <a:schemeClr val="accent5">
              <a:lumMod val="75000"/>
              <a:alpha val="695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3C11E1-C144-AB44-BC36-B683C4B7C10F}"/>
              </a:ext>
            </a:extLst>
          </p:cNvPr>
          <p:cNvSpPr/>
          <p:nvPr/>
        </p:nvSpPr>
        <p:spPr>
          <a:xfrm>
            <a:off x="6911400" y="4149265"/>
            <a:ext cx="701591" cy="691467"/>
          </a:xfrm>
          <a:prstGeom prst="rect">
            <a:avLst/>
          </a:prstGeom>
          <a:solidFill>
            <a:schemeClr val="accent5">
              <a:lumMod val="75000"/>
              <a:alpha val="695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5D849DE-B2C6-514C-9ECA-964C4626F2F9}"/>
              </a:ext>
            </a:extLst>
          </p:cNvPr>
          <p:cNvSpPr/>
          <p:nvPr/>
        </p:nvSpPr>
        <p:spPr>
          <a:xfrm>
            <a:off x="7611652" y="3447122"/>
            <a:ext cx="701591" cy="699010"/>
          </a:xfrm>
          <a:prstGeom prst="rect">
            <a:avLst/>
          </a:prstGeom>
          <a:solidFill>
            <a:schemeClr val="accent5">
              <a:lumMod val="75000"/>
              <a:alpha val="695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33D0950-B9F8-4A4F-A9D5-7EA3F36447E8}"/>
              </a:ext>
            </a:extLst>
          </p:cNvPr>
          <p:cNvSpPr/>
          <p:nvPr/>
        </p:nvSpPr>
        <p:spPr>
          <a:xfrm>
            <a:off x="7611652" y="4840732"/>
            <a:ext cx="701591" cy="705863"/>
          </a:xfrm>
          <a:prstGeom prst="rect">
            <a:avLst/>
          </a:prstGeom>
          <a:solidFill>
            <a:schemeClr val="accent5">
              <a:lumMod val="75000"/>
              <a:alpha val="695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D7F8E3A-C233-EE4F-B1A4-309B84BE1342}"/>
              </a:ext>
            </a:extLst>
          </p:cNvPr>
          <p:cNvSpPr/>
          <p:nvPr/>
        </p:nvSpPr>
        <p:spPr>
          <a:xfrm>
            <a:off x="6212978" y="4852104"/>
            <a:ext cx="701591" cy="696797"/>
          </a:xfrm>
          <a:prstGeom prst="rect">
            <a:avLst/>
          </a:prstGeom>
          <a:solidFill>
            <a:schemeClr val="accent5">
              <a:lumMod val="75000"/>
              <a:alpha val="695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92BABF3-C917-2148-8B69-675C2A5BEBB5}"/>
              </a:ext>
            </a:extLst>
          </p:cNvPr>
          <p:cNvSpPr/>
          <p:nvPr/>
        </p:nvSpPr>
        <p:spPr>
          <a:xfrm>
            <a:off x="6904158" y="3456507"/>
            <a:ext cx="701591" cy="689622"/>
          </a:xfrm>
          <a:prstGeom prst="rect">
            <a:avLst/>
          </a:prstGeom>
          <a:solidFill>
            <a:schemeClr val="accent4">
              <a:alpha val="695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70395AB-D66F-714B-A563-43FBEE45CB3F}"/>
              </a:ext>
            </a:extLst>
          </p:cNvPr>
          <p:cNvSpPr/>
          <p:nvPr/>
        </p:nvSpPr>
        <p:spPr>
          <a:xfrm>
            <a:off x="6204821" y="4156847"/>
            <a:ext cx="701591" cy="696797"/>
          </a:xfrm>
          <a:prstGeom prst="rect">
            <a:avLst/>
          </a:prstGeom>
          <a:solidFill>
            <a:schemeClr val="accent4">
              <a:alpha val="695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C4475CE-4485-DD42-8DE2-DAB489A9970D}"/>
              </a:ext>
            </a:extLst>
          </p:cNvPr>
          <p:cNvSpPr/>
          <p:nvPr/>
        </p:nvSpPr>
        <p:spPr>
          <a:xfrm>
            <a:off x="6910061" y="4842023"/>
            <a:ext cx="701591" cy="705587"/>
          </a:xfrm>
          <a:prstGeom prst="rect">
            <a:avLst/>
          </a:prstGeom>
          <a:solidFill>
            <a:schemeClr val="accent4">
              <a:alpha val="695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0680E9D-8689-6944-83E8-05288D33BCCD}"/>
              </a:ext>
            </a:extLst>
          </p:cNvPr>
          <p:cNvSpPr/>
          <p:nvPr/>
        </p:nvSpPr>
        <p:spPr>
          <a:xfrm>
            <a:off x="7611652" y="4156847"/>
            <a:ext cx="701591" cy="683885"/>
          </a:xfrm>
          <a:prstGeom prst="rect">
            <a:avLst/>
          </a:prstGeom>
          <a:solidFill>
            <a:schemeClr val="accent4">
              <a:alpha val="695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DC2F770C-7990-5F44-95CA-D1A5507E5742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>
            <a:off x="6547460" y="3460706"/>
            <a:ext cx="16314" cy="208819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100EF29-A756-5C49-B6F0-B370386F61A1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254954" y="3456507"/>
            <a:ext cx="8579" cy="2090088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10D197FD-0A3D-B74D-8AD6-EC8D7316C44B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7962448" y="3447122"/>
            <a:ext cx="0" cy="2088758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C115229-A57B-B34A-B566-E51E6BE16591}"/>
              </a:ext>
            </a:extLst>
          </p:cNvPr>
          <p:cNvCxnSpPr>
            <a:cxnSpLocks/>
            <a:stCxn id="18" idx="1"/>
            <a:endCxn id="20" idx="3"/>
          </p:cNvCxnSpPr>
          <p:nvPr/>
        </p:nvCxnSpPr>
        <p:spPr>
          <a:xfrm flipV="1">
            <a:off x="6196664" y="3796627"/>
            <a:ext cx="2116579" cy="12479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74C876FC-DE39-744D-8C8E-DA3D5D69DCD9}"/>
              </a:ext>
            </a:extLst>
          </p:cNvPr>
          <p:cNvCxnSpPr>
            <a:cxnSpLocks/>
          </p:cNvCxnSpPr>
          <p:nvPr/>
        </p:nvCxnSpPr>
        <p:spPr>
          <a:xfrm>
            <a:off x="6211145" y="4558829"/>
            <a:ext cx="2104774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817D4004-6D65-C640-86B1-7B8D29144809}"/>
              </a:ext>
            </a:extLst>
          </p:cNvPr>
          <p:cNvCxnSpPr>
            <a:cxnSpLocks/>
          </p:cNvCxnSpPr>
          <p:nvPr/>
        </p:nvCxnSpPr>
        <p:spPr>
          <a:xfrm>
            <a:off x="6208469" y="5221116"/>
            <a:ext cx="2104774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060E763-C96E-FE42-9A20-52A400DFCDC6}"/>
              </a:ext>
            </a:extLst>
          </p:cNvPr>
          <p:cNvSpPr txBox="1"/>
          <p:nvPr/>
        </p:nvSpPr>
        <p:spPr>
          <a:xfrm>
            <a:off x="1028263" y="429565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・入力のミス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83E5143-0868-9344-B23F-8734D40357A1}"/>
              </a:ext>
            </a:extLst>
          </p:cNvPr>
          <p:cNvSpPr/>
          <p:nvPr/>
        </p:nvSpPr>
        <p:spPr>
          <a:xfrm>
            <a:off x="1683173" y="4911023"/>
            <a:ext cx="2904441" cy="74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/>
              <a:t>活用が難しい</a:t>
            </a:r>
          </a:p>
        </p:txBody>
      </p:sp>
    </p:spTree>
    <p:extLst>
      <p:ext uri="{BB962C8B-B14F-4D97-AF65-F5344CB8AC3E}">
        <p14:creationId xmlns:p14="http://schemas.microsoft.com/office/powerpoint/2010/main" val="397890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研究内容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049C30-507A-6F48-9B3F-B1A7F8162639}"/>
              </a:ext>
            </a:extLst>
          </p:cNvPr>
          <p:cNvSpPr txBox="1"/>
          <p:nvPr/>
        </p:nvSpPr>
        <p:spPr>
          <a:xfrm>
            <a:off x="679450" y="2121558"/>
            <a:ext cx="7007046" cy="261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・バレーボールの試合の動画を使用</a:t>
            </a:r>
            <a:endParaRPr kumimoji="1"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・（できるかぎり）人の手を介さない</a:t>
            </a:r>
            <a:endParaRPr kumimoji="1"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・扱いやすい（多くの人が使えるように）</a:t>
            </a:r>
            <a:endParaRPr kumimoji="1"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・選手の</a:t>
            </a:r>
            <a:r>
              <a:rPr kumimoji="1" lang="ja-JP" altLang="en-US" sz="2800" b="1">
                <a:solidFill>
                  <a:schemeClr val="accent5">
                    <a:lumMod val="75000"/>
                  </a:schemeClr>
                </a:solidFill>
              </a:rPr>
              <a:t>位置</a:t>
            </a:r>
            <a:r>
              <a:rPr kumimoji="1" lang="ja-JP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を推定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6518EE1-509F-E541-B7CD-B375230AC948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DDE12D8-0385-5241-8CFE-F39CED3318D7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33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選手の位置推定</a:t>
            </a:r>
          </a:p>
        </p:txBody>
      </p:sp>
      <p:pic>
        <p:nvPicPr>
          <p:cNvPr id="5" name="test.png" descr="test.png">
            <a:extLst>
              <a:ext uri="{FF2B5EF4-FFF2-40B4-BE49-F238E27FC236}">
                <a16:creationId xmlns:a16="http://schemas.microsoft.com/office/drawing/2014/main" id="{0EDB0CC5-AFDA-0349-8904-0AD66D8C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09021"/>
            <a:ext cx="5334000" cy="28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5D2578-B926-AF4C-81F4-9E273D430738}"/>
              </a:ext>
            </a:extLst>
          </p:cNvPr>
          <p:cNvSpPr txBox="1"/>
          <p:nvPr/>
        </p:nvSpPr>
        <p:spPr>
          <a:xfrm>
            <a:off x="679450" y="1352870"/>
            <a:ext cx="1978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AlphaPose</a:t>
            </a:r>
            <a:endParaRPr kumimoji="1" lang="ja-JP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669B642-E5D1-AC48-AF30-3EB1B0138498}"/>
              </a:ext>
            </a:extLst>
          </p:cNvPr>
          <p:cNvSpPr txBox="1"/>
          <p:nvPr/>
        </p:nvSpPr>
        <p:spPr>
          <a:xfrm>
            <a:off x="2633007" y="508042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画像内の人物の姿勢を推定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1A801FF-E9F8-5541-AA9E-84D2F2982970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C666D2-66AA-5649-A76A-AF04F123690F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27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選手の位置推定</a:t>
            </a:r>
          </a:p>
        </p:txBody>
      </p:sp>
      <p:pic>
        <p:nvPicPr>
          <p:cNvPr id="5" name="test.png" descr="test.png">
            <a:extLst>
              <a:ext uri="{FF2B5EF4-FFF2-40B4-BE49-F238E27FC236}">
                <a16:creationId xmlns:a16="http://schemas.microsoft.com/office/drawing/2014/main" id="{0EDB0CC5-AFDA-0349-8904-0AD66D8C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09021"/>
            <a:ext cx="5334000" cy="28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5D2578-B926-AF4C-81F4-9E273D430738}"/>
              </a:ext>
            </a:extLst>
          </p:cNvPr>
          <p:cNvSpPr txBox="1"/>
          <p:nvPr/>
        </p:nvSpPr>
        <p:spPr>
          <a:xfrm>
            <a:off x="679450" y="1352870"/>
            <a:ext cx="1978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AlphaPose</a:t>
            </a:r>
            <a:endParaRPr kumimoji="1" lang="ja-JP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669B642-E5D1-AC48-AF30-3EB1B0138498}"/>
              </a:ext>
            </a:extLst>
          </p:cNvPr>
          <p:cNvSpPr txBox="1"/>
          <p:nvPr/>
        </p:nvSpPr>
        <p:spPr>
          <a:xfrm>
            <a:off x="1863566" y="5080421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両足の中間点を選手の位置として使用</a:t>
            </a: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DF57B080-4B06-5B43-BD38-5F49107C2110}"/>
              </a:ext>
            </a:extLst>
          </p:cNvPr>
          <p:cNvSpPr/>
          <p:nvPr/>
        </p:nvSpPr>
        <p:spPr>
          <a:xfrm>
            <a:off x="3327864" y="4038126"/>
            <a:ext cx="107950" cy="107950"/>
          </a:xfrm>
          <a:prstGeom prst="ellipse">
            <a:avLst/>
          </a:prstGeom>
          <a:solidFill>
            <a:srgbClr val="6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D5180F5-5910-884F-8809-78A7216832CA}"/>
              </a:ext>
            </a:extLst>
          </p:cNvPr>
          <p:cNvSpPr/>
          <p:nvPr/>
        </p:nvSpPr>
        <p:spPr>
          <a:xfrm>
            <a:off x="4572000" y="3806924"/>
            <a:ext cx="107950" cy="107950"/>
          </a:xfrm>
          <a:prstGeom prst="ellipse">
            <a:avLst/>
          </a:prstGeom>
          <a:solidFill>
            <a:srgbClr val="6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18E884F1-E68A-B545-AC1C-828F70FEDF07}"/>
              </a:ext>
            </a:extLst>
          </p:cNvPr>
          <p:cNvSpPr/>
          <p:nvPr/>
        </p:nvSpPr>
        <p:spPr>
          <a:xfrm>
            <a:off x="4970067" y="3610663"/>
            <a:ext cx="107950" cy="107950"/>
          </a:xfrm>
          <a:prstGeom prst="ellipse">
            <a:avLst/>
          </a:prstGeom>
          <a:solidFill>
            <a:srgbClr val="6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3FDB52EF-89D6-EA47-8B51-9C09AFBA6676}"/>
              </a:ext>
            </a:extLst>
          </p:cNvPr>
          <p:cNvSpPr/>
          <p:nvPr/>
        </p:nvSpPr>
        <p:spPr>
          <a:xfrm>
            <a:off x="5478562" y="3892997"/>
            <a:ext cx="107950" cy="107950"/>
          </a:xfrm>
          <a:prstGeom prst="ellipse">
            <a:avLst/>
          </a:prstGeom>
          <a:solidFill>
            <a:srgbClr val="6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670C0259-81C6-DA49-BA76-0D0C403ED621}"/>
              </a:ext>
            </a:extLst>
          </p:cNvPr>
          <p:cNvSpPr/>
          <p:nvPr/>
        </p:nvSpPr>
        <p:spPr>
          <a:xfrm>
            <a:off x="6277174" y="3930176"/>
            <a:ext cx="107950" cy="107950"/>
          </a:xfrm>
          <a:prstGeom prst="ellipse">
            <a:avLst/>
          </a:prstGeom>
          <a:solidFill>
            <a:srgbClr val="6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4A99217-94FB-0143-8944-56BB187B2EF2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444E456-A266-6048-B05A-E40B4BB7908C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76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研究方法</a:t>
            </a:r>
          </a:p>
        </p:txBody>
      </p:sp>
      <p:pic>
        <p:nvPicPr>
          <p:cNvPr id="6" name="図 5" descr="バスケットボールの試合をする人々&#10;&#10;低い精度で自動的に生成された説明">
            <a:extLst>
              <a:ext uri="{FF2B5EF4-FFF2-40B4-BE49-F238E27FC236}">
                <a16:creationId xmlns:a16="http://schemas.microsoft.com/office/drawing/2014/main" id="{9A574F77-6E2B-F64D-BE64-EFD907BBB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81" y="1645716"/>
            <a:ext cx="5223435" cy="293818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5ED4B9-1D07-9F4F-B1EF-1A3172ED27E5}"/>
              </a:ext>
            </a:extLst>
          </p:cNvPr>
          <p:cNvSpPr txBox="1"/>
          <p:nvPr/>
        </p:nvSpPr>
        <p:spPr>
          <a:xfrm>
            <a:off x="1145419" y="4967936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コートの四隅が既知であるとし、自動で選手の位置を推定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7EC5AF8B-4262-984B-A2F7-ACBD58838F96}"/>
              </a:ext>
            </a:extLst>
          </p:cNvPr>
          <p:cNvSpPr/>
          <p:nvPr/>
        </p:nvSpPr>
        <p:spPr>
          <a:xfrm>
            <a:off x="2279652" y="4184002"/>
            <a:ext cx="107950" cy="107950"/>
          </a:xfrm>
          <a:prstGeom prst="ellipse">
            <a:avLst/>
          </a:prstGeom>
          <a:solidFill>
            <a:srgbClr val="6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28CE5BB8-D7FF-8B43-8419-0542D8445D97}"/>
              </a:ext>
            </a:extLst>
          </p:cNvPr>
          <p:cNvSpPr/>
          <p:nvPr/>
        </p:nvSpPr>
        <p:spPr>
          <a:xfrm>
            <a:off x="3644902" y="2907652"/>
            <a:ext cx="107950" cy="107950"/>
          </a:xfrm>
          <a:prstGeom prst="ellipse">
            <a:avLst/>
          </a:prstGeom>
          <a:solidFill>
            <a:srgbClr val="6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CA8717-67EB-7F41-8FCB-A507B5A2BBAE}"/>
              </a:ext>
            </a:extLst>
          </p:cNvPr>
          <p:cNvSpPr/>
          <p:nvPr/>
        </p:nvSpPr>
        <p:spPr>
          <a:xfrm>
            <a:off x="5099052" y="2954430"/>
            <a:ext cx="107950" cy="107950"/>
          </a:xfrm>
          <a:prstGeom prst="ellipse">
            <a:avLst/>
          </a:prstGeom>
          <a:solidFill>
            <a:srgbClr val="6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FDE6036E-9488-9944-A66F-9D858A4CC626}"/>
              </a:ext>
            </a:extLst>
          </p:cNvPr>
          <p:cNvSpPr/>
          <p:nvPr/>
        </p:nvSpPr>
        <p:spPr>
          <a:xfrm>
            <a:off x="6553202" y="4237977"/>
            <a:ext cx="107950" cy="107950"/>
          </a:xfrm>
          <a:prstGeom prst="ellipse">
            <a:avLst/>
          </a:prstGeom>
          <a:solidFill>
            <a:srgbClr val="6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6F1B517-14E3-9849-95F9-9BE63AAFCECE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98688B3-BBD7-FB43-8DE6-2DA8735051A4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531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3D964DC-5928-4F44-A3F3-E9753655966D}"/>
              </a:ext>
            </a:extLst>
          </p:cNvPr>
          <p:cNvSpPr/>
          <p:nvPr/>
        </p:nvSpPr>
        <p:spPr>
          <a:xfrm>
            <a:off x="0" y="0"/>
            <a:ext cx="91440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69613-AE4E-EE47-9603-B58E72B471C2}"/>
              </a:ext>
            </a:extLst>
          </p:cNvPr>
          <p:cNvSpPr txBox="1"/>
          <p:nvPr/>
        </p:nvSpPr>
        <p:spPr>
          <a:xfrm>
            <a:off x="679450" y="2092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選手の位置推定</a:t>
            </a:r>
          </a:p>
        </p:txBody>
      </p:sp>
      <p:pic>
        <p:nvPicPr>
          <p:cNvPr id="8" name="図 7" descr="スポーツ, スポーツゲーム, 屋内, 建物 が含まれている画像&#10;&#10;自動的に生成された説明">
            <a:extLst>
              <a:ext uri="{FF2B5EF4-FFF2-40B4-BE49-F238E27FC236}">
                <a16:creationId xmlns:a16="http://schemas.microsoft.com/office/drawing/2014/main" id="{7B04DA26-6943-D24B-95CC-9059024E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079747"/>
            <a:ext cx="4071669" cy="2290314"/>
          </a:xfrm>
          <a:prstGeom prst="rect">
            <a:avLst/>
          </a:prstGeom>
        </p:spPr>
      </p:pic>
      <p:pic>
        <p:nvPicPr>
          <p:cNvPr id="10" name="図 9" descr="アーチェリー, テーブル, カラフル, 男 が含まれている画像&#10;&#10;自動的に生成された説明">
            <a:extLst>
              <a:ext uri="{FF2B5EF4-FFF2-40B4-BE49-F238E27FC236}">
                <a16:creationId xmlns:a16="http://schemas.microsoft.com/office/drawing/2014/main" id="{43374FF8-0C68-1044-B13C-C8DCFF93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93505" y="1966810"/>
            <a:ext cx="4025900" cy="251618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2477BAA-DA18-B542-AE8B-C4D1AD4432E2}"/>
              </a:ext>
            </a:extLst>
          </p:cNvPr>
          <p:cNvSpPr txBox="1"/>
          <p:nvPr/>
        </p:nvSpPr>
        <p:spPr>
          <a:xfrm>
            <a:off x="679450" y="13528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射影変換</a:t>
            </a:r>
          </a:p>
        </p:txBody>
      </p:sp>
      <p:sp>
        <p:nvSpPr>
          <p:cNvPr id="16" name="三角形 15">
            <a:extLst>
              <a:ext uri="{FF2B5EF4-FFF2-40B4-BE49-F238E27FC236}">
                <a16:creationId xmlns:a16="http://schemas.microsoft.com/office/drawing/2014/main" id="{3F6BBCF3-95FF-2145-BC4B-E55451FA96B9}"/>
              </a:ext>
            </a:extLst>
          </p:cNvPr>
          <p:cNvSpPr/>
          <p:nvPr/>
        </p:nvSpPr>
        <p:spPr>
          <a:xfrm rot="5400000">
            <a:off x="4940498" y="3033283"/>
            <a:ext cx="818484" cy="383242"/>
          </a:xfrm>
          <a:prstGeom prst="triangle">
            <a:avLst>
              <a:gd name="adj" fmla="val 49419"/>
            </a:avLst>
          </a:prstGeom>
          <a:solidFill>
            <a:srgbClr val="BA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EE328-2A5B-D94A-9716-DE1465BEDB95}"/>
              </a:ext>
            </a:extLst>
          </p:cNvPr>
          <p:cNvSpPr txBox="1"/>
          <p:nvPr/>
        </p:nvSpPr>
        <p:spPr>
          <a:xfrm>
            <a:off x="1709678" y="547419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コートの形が実際と一致するように変換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25069CF-403A-B54A-98D2-4A327419433A}"/>
              </a:ext>
            </a:extLst>
          </p:cNvPr>
          <p:cNvSpPr/>
          <p:nvPr/>
        </p:nvSpPr>
        <p:spPr>
          <a:xfrm>
            <a:off x="0" y="6227886"/>
            <a:ext cx="9144000" cy="6301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1" lang="en-US" altLang="ja-JP" b="1" dirty="0">
                <a:latin typeface="Georgia" panose="02040502050405020303" pitchFamily="18" charset="0"/>
              </a:rPr>
              <a:t>oyama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kumimoji="1" lang="en-US" altLang="ja-JP" b="1" dirty="0">
                <a:latin typeface="Georgia" panose="02040502050405020303" pitchFamily="18" charset="0"/>
              </a:rPr>
              <a:t>ystem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</a:t>
            </a:r>
            <a:r>
              <a:rPr kumimoji="1" lang="en-US" altLang="ja-JP" b="1" dirty="0">
                <a:latin typeface="Georgia" panose="02040502050405020303" pitchFamily="18" charset="0"/>
              </a:rPr>
              <a:t>esign 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kumimoji="1" lang="en-US" altLang="ja-JP" b="1" dirty="0">
                <a:latin typeface="Georgia" panose="02040502050405020303" pitchFamily="18" charset="0"/>
              </a:rPr>
              <a:t>aboratory</a:t>
            </a:r>
            <a:endParaRPr kumimoji="1" lang="ja-JP" altLang="en-US" b="1">
              <a:latin typeface="Georgia" panose="02040502050405020303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FE72451-DB72-F04A-A91C-F74AF6E274FF}"/>
              </a:ext>
            </a:extLst>
          </p:cNvPr>
          <p:cNvSpPr/>
          <p:nvPr/>
        </p:nvSpPr>
        <p:spPr>
          <a:xfrm>
            <a:off x="0" y="6182457"/>
            <a:ext cx="9144000" cy="8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26DAD8B-6EA7-7A47-BBE0-C4F2357125D5}"/>
              </a:ext>
            </a:extLst>
          </p:cNvPr>
          <p:cNvSpPr/>
          <p:nvPr/>
        </p:nvSpPr>
        <p:spPr>
          <a:xfrm>
            <a:off x="968188" y="3111443"/>
            <a:ext cx="3334871" cy="1026114"/>
          </a:xfrm>
          <a:custGeom>
            <a:avLst/>
            <a:gdLst>
              <a:gd name="connsiteX0" fmla="*/ 1067490 w 3334871"/>
              <a:gd name="connsiteY0" fmla="*/ 0 h 1026114"/>
              <a:gd name="connsiteX1" fmla="*/ 0 w 3334871"/>
              <a:gd name="connsiteY1" fmla="*/ 988876 h 1026114"/>
              <a:gd name="connsiteX2" fmla="*/ 3334871 w 3334871"/>
              <a:gd name="connsiteY2" fmla="*/ 1026114 h 1026114"/>
              <a:gd name="connsiteX3" fmla="*/ 2201180 w 3334871"/>
              <a:gd name="connsiteY3" fmla="*/ 24825 h 1026114"/>
              <a:gd name="connsiteX4" fmla="*/ 1067490 w 3334871"/>
              <a:gd name="connsiteY4" fmla="*/ 0 h 102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4871" h="1026114">
                <a:moveTo>
                  <a:pt x="1067490" y="0"/>
                </a:moveTo>
                <a:lnTo>
                  <a:pt x="0" y="988876"/>
                </a:lnTo>
                <a:lnTo>
                  <a:pt x="3334871" y="1026114"/>
                </a:lnTo>
                <a:lnTo>
                  <a:pt x="2201180" y="24825"/>
                </a:lnTo>
                <a:lnTo>
                  <a:pt x="1067490" y="0"/>
                </a:lnTo>
                <a:close/>
              </a:path>
            </a:pathLst>
          </a:custGeom>
          <a:solidFill>
            <a:srgbClr val="FF0000">
              <a:alpha val="3813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D7874E0-3FF2-B749-8C61-A2C38A218476}"/>
              </a:ext>
            </a:extLst>
          </p:cNvPr>
          <p:cNvSpPr/>
          <p:nvPr/>
        </p:nvSpPr>
        <p:spPr>
          <a:xfrm>
            <a:off x="6449291" y="1738745"/>
            <a:ext cx="1510145" cy="2992582"/>
          </a:xfrm>
          <a:prstGeom prst="rect">
            <a:avLst/>
          </a:prstGeom>
          <a:solidFill>
            <a:srgbClr val="FF0000">
              <a:alpha val="5375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31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11663</TotalTime>
  <Words>834</Words>
  <Application>Microsoft Macintosh PowerPoint</Application>
  <PresentationFormat>画面に合わせる (4:3)</PresentationFormat>
  <Paragraphs>175</Paragraphs>
  <Slides>24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1" baseType="lpstr">
      <vt:lpstr>Hiragino Sans</vt:lpstr>
      <vt:lpstr>Arial</vt:lpstr>
      <vt:lpstr>Calibri</vt:lpstr>
      <vt:lpstr>Calibri Light</vt:lpstr>
      <vt:lpstr>Georgia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Ec5-24 ec29118k(長岡高専)</dc:creator>
  <cp:lastModifiedBy>Ec5-24 ec29118k(長岡高専)</cp:lastModifiedBy>
  <cp:revision>179</cp:revision>
  <dcterms:created xsi:type="dcterms:W3CDTF">2022-01-17T07:53:35Z</dcterms:created>
  <dcterms:modified xsi:type="dcterms:W3CDTF">2022-02-02T23:34:29Z</dcterms:modified>
</cp:coreProperties>
</file>